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74" r:id="rId3"/>
    <p:sldId id="273" r:id="rId4"/>
    <p:sldId id="275" r:id="rId5"/>
    <p:sldId id="259" r:id="rId6"/>
    <p:sldId id="260" r:id="rId7"/>
    <p:sldId id="262" r:id="rId8"/>
    <p:sldId id="264" r:id="rId9"/>
    <p:sldId id="263" r:id="rId10"/>
    <p:sldId id="265" r:id="rId11"/>
    <p:sldId id="266" r:id="rId12"/>
    <p:sldId id="267" r:id="rId13"/>
    <p:sldId id="272" r:id="rId14"/>
    <p:sldId id="269" r:id="rId15"/>
    <p:sldId id="268" r:id="rId16"/>
    <p:sldId id="276" r:id="rId17"/>
    <p:sldId id="270" r:id="rId18"/>
    <p:sldId id="271" r:id="rId19"/>
    <p:sldId id="277" r:id="rId20"/>
    <p:sldId id="278" r:id="rId21"/>
    <p:sldId id="279" r:id="rId22"/>
    <p:sldId id="280" r:id="rId23"/>
    <p:sldId id="281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56909" autoAdjust="0"/>
  </p:normalViewPr>
  <p:slideViewPr>
    <p:cSldViewPr snapToGrid="0">
      <p:cViewPr varScale="1">
        <p:scale>
          <a:sx n="42" d="100"/>
          <a:sy n="42" d="100"/>
        </p:scale>
        <p:origin x="181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E90649-4F69-4605-8258-FCD377939CE6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5DF0262-7560-4CA5-A754-AE373394A248}">
      <dgm:prSet phldrT="[Текст]" custT="1"/>
      <dgm:spPr/>
      <dgm:t>
        <a:bodyPr/>
        <a:lstStyle/>
        <a:p>
          <a:r>
            <a:rPr lang="ru-RU" sz="2000" dirty="0" smtClean="0"/>
            <a:t>Проблема</a:t>
          </a:r>
          <a:endParaRPr lang="ru-RU" sz="2000" dirty="0"/>
        </a:p>
      </dgm:t>
    </dgm:pt>
    <dgm:pt modelId="{9E26EF22-DE19-45CD-B901-EE388956EACA}" type="parTrans" cxnId="{78A66F12-691B-4B8B-9E05-3374CA2B6C55}">
      <dgm:prSet/>
      <dgm:spPr/>
      <dgm:t>
        <a:bodyPr/>
        <a:lstStyle/>
        <a:p>
          <a:endParaRPr lang="ru-RU"/>
        </a:p>
      </dgm:t>
    </dgm:pt>
    <dgm:pt modelId="{1BACC8F4-7299-4EE3-B83E-24ABE4371427}" type="sibTrans" cxnId="{78A66F12-691B-4B8B-9E05-3374CA2B6C55}">
      <dgm:prSet/>
      <dgm:spPr/>
      <dgm:t>
        <a:bodyPr/>
        <a:lstStyle/>
        <a:p>
          <a:endParaRPr lang="ru-RU"/>
        </a:p>
      </dgm:t>
    </dgm:pt>
    <dgm:pt modelId="{0669BD22-E349-4224-9180-8CB95102C2EA}">
      <dgm:prSet phldrT="[Текст]" custT="1"/>
      <dgm:spPr/>
      <dgm:t>
        <a:bodyPr/>
        <a:lstStyle/>
        <a:p>
          <a:r>
            <a:rPr lang="ru-RU" sz="2000" dirty="0" smtClean="0"/>
            <a:t>Проектирование (планирование</a:t>
          </a:r>
          <a:r>
            <a:rPr lang="ru-RU" sz="1300" dirty="0" smtClean="0"/>
            <a:t>) </a:t>
          </a:r>
          <a:endParaRPr lang="ru-RU" sz="1300" dirty="0"/>
        </a:p>
      </dgm:t>
    </dgm:pt>
    <dgm:pt modelId="{625FC762-325F-4A77-B206-1192514A3D2D}" type="parTrans" cxnId="{320995CD-E653-431E-8217-61459F35E34D}">
      <dgm:prSet/>
      <dgm:spPr/>
      <dgm:t>
        <a:bodyPr/>
        <a:lstStyle/>
        <a:p>
          <a:endParaRPr lang="ru-RU"/>
        </a:p>
      </dgm:t>
    </dgm:pt>
    <dgm:pt modelId="{6F4B1D4A-B9BD-4B9E-812A-DBEA603C8500}" type="sibTrans" cxnId="{320995CD-E653-431E-8217-61459F35E34D}">
      <dgm:prSet/>
      <dgm:spPr/>
      <dgm:t>
        <a:bodyPr/>
        <a:lstStyle/>
        <a:p>
          <a:endParaRPr lang="ru-RU"/>
        </a:p>
      </dgm:t>
    </dgm:pt>
    <dgm:pt modelId="{CED3E561-46FC-45CD-A8E5-7C2F08B09F87}">
      <dgm:prSet phldrT="[Текст]" custT="1"/>
      <dgm:spPr/>
      <dgm:t>
        <a:bodyPr/>
        <a:lstStyle/>
        <a:p>
          <a:r>
            <a:rPr lang="ru-RU" sz="2000" dirty="0" smtClean="0"/>
            <a:t>Поиск </a:t>
          </a:r>
          <a:r>
            <a:rPr lang="ru-RU" sz="2000" dirty="0" err="1" smtClean="0"/>
            <a:t>информа</a:t>
          </a:r>
          <a:r>
            <a:rPr lang="ru-RU" sz="2000" dirty="0" smtClean="0"/>
            <a:t>-</a:t>
          </a:r>
        </a:p>
        <a:p>
          <a:r>
            <a:rPr lang="ru-RU" sz="2000" dirty="0" err="1" smtClean="0"/>
            <a:t>ции</a:t>
          </a:r>
          <a:endParaRPr lang="ru-RU" sz="2000" dirty="0"/>
        </a:p>
      </dgm:t>
    </dgm:pt>
    <dgm:pt modelId="{3B54785C-9677-45A5-993D-D9E54DC0A05D}" type="parTrans" cxnId="{6B5A8985-CA2A-459B-BB48-B4CED54A1778}">
      <dgm:prSet/>
      <dgm:spPr/>
      <dgm:t>
        <a:bodyPr/>
        <a:lstStyle/>
        <a:p>
          <a:endParaRPr lang="ru-RU"/>
        </a:p>
      </dgm:t>
    </dgm:pt>
    <dgm:pt modelId="{D87BC8CA-B60D-4F45-8805-01FD699BB0A6}" type="sibTrans" cxnId="{6B5A8985-CA2A-459B-BB48-B4CED54A1778}">
      <dgm:prSet/>
      <dgm:spPr/>
      <dgm:t>
        <a:bodyPr/>
        <a:lstStyle/>
        <a:p>
          <a:endParaRPr lang="ru-RU"/>
        </a:p>
      </dgm:t>
    </dgm:pt>
    <dgm:pt modelId="{9D691870-49C2-4FD6-A37F-12F800882504}">
      <dgm:prSet phldrT="[Текст]" custT="1"/>
      <dgm:spPr/>
      <dgm:t>
        <a:bodyPr/>
        <a:lstStyle/>
        <a:p>
          <a:r>
            <a:rPr lang="ru-RU" sz="2000" dirty="0" smtClean="0"/>
            <a:t>Продукт</a:t>
          </a:r>
          <a:endParaRPr lang="ru-RU" sz="2000" dirty="0"/>
        </a:p>
      </dgm:t>
    </dgm:pt>
    <dgm:pt modelId="{4372B5E2-1F7C-48DA-9EEF-14EC0CF31507}" type="parTrans" cxnId="{24A9F9A3-3FB5-490B-B70B-2A7CED58A021}">
      <dgm:prSet/>
      <dgm:spPr/>
      <dgm:t>
        <a:bodyPr/>
        <a:lstStyle/>
        <a:p>
          <a:endParaRPr lang="ru-RU"/>
        </a:p>
      </dgm:t>
    </dgm:pt>
    <dgm:pt modelId="{F578E3A6-71AD-4859-98A6-569606D5E10D}" type="sibTrans" cxnId="{24A9F9A3-3FB5-490B-B70B-2A7CED58A021}">
      <dgm:prSet/>
      <dgm:spPr/>
      <dgm:t>
        <a:bodyPr/>
        <a:lstStyle/>
        <a:p>
          <a:endParaRPr lang="ru-RU"/>
        </a:p>
      </dgm:t>
    </dgm:pt>
    <dgm:pt modelId="{2A95F2AD-25F6-4F20-B253-DFE2545C4A29}">
      <dgm:prSet phldrT="[Текст]" custT="1"/>
      <dgm:spPr/>
      <dgm:t>
        <a:bodyPr/>
        <a:lstStyle/>
        <a:p>
          <a:r>
            <a:rPr lang="ru-RU" sz="2000" dirty="0" smtClean="0"/>
            <a:t>Презента-</a:t>
          </a:r>
          <a:r>
            <a:rPr lang="ru-RU" sz="2000" dirty="0" err="1" smtClean="0"/>
            <a:t>ция</a:t>
          </a:r>
          <a:endParaRPr lang="ru-RU" sz="2000" dirty="0"/>
        </a:p>
      </dgm:t>
    </dgm:pt>
    <dgm:pt modelId="{11C6F214-4E1F-4155-A878-BE5DD61CFF6E}" type="parTrans" cxnId="{2BD137BE-6490-4CC3-92A3-49BB79C0CF47}">
      <dgm:prSet/>
      <dgm:spPr/>
      <dgm:t>
        <a:bodyPr/>
        <a:lstStyle/>
        <a:p>
          <a:endParaRPr lang="ru-RU"/>
        </a:p>
      </dgm:t>
    </dgm:pt>
    <dgm:pt modelId="{235664D0-6C42-4707-B86B-748AE16DE3DA}" type="sibTrans" cxnId="{2BD137BE-6490-4CC3-92A3-49BB79C0CF47}">
      <dgm:prSet/>
      <dgm:spPr/>
      <dgm:t>
        <a:bodyPr/>
        <a:lstStyle/>
        <a:p>
          <a:endParaRPr lang="ru-RU"/>
        </a:p>
      </dgm:t>
    </dgm:pt>
    <dgm:pt modelId="{0EEC8C76-D00D-43D2-A319-2718EF0822E9}" type="pres">
      <dgm:prSet presAssocID="{CCE90649-4F69-4605-8258-FCD377939CE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D162B02-3AE3-491B-8544-8F553866CAEC}" type="pres">
      <dgm:prSet presAssocID="{B5DF0262-7560-4CA5-A754-AE373394A24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734A7E-FD1E-4F5B-B701-19034BDA367E}" type="pres">
      <dgm:prSet presAssocID="{1BACC8F4-7299-4EE3-B83E-24ABE4371427}" presName="sibTrans" presStyleLbl="sibTrans2D1" presStyleIdx="0" presStyleCnt="5"/>
      <dgm:spPr/>
      <dgm:t>
        <a:bodyPr/>
        <a:lstStyle/>
        <a:p>
          <a:endParaRPr lang="ru-RU"/>
        </a:p>
      </dgm:t>
    </dgm:pt>
    <dgm:pt modelId="{11A28447-FAB5-4884-AD39-21C6E6C41F57}" type="pres">
      <dgm:prSet presAssocID="{1BACC8F4-7299-4EE3-B83E-24ABE4371427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028F446E-98E4-4635-8D8E-B68480497A26}" type="pres">
      <dgm:prSet presAssocID="{0669BD22-E349-4224-9180-8CB95102C2E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0F518F-AC3B-46F5-A522-4A37465A96D1}" type="pres">
      <dgm:prSet presAssocID="{6F4B1D4A-B9BD-4B9E-812A-DBEA603C8500}" presName="sibTrans" presStyleLbl="sibTrans2D1" presStyleIdx="1" presStyleCnt="5"/>
      <dgm:spPr/>
      <dgm:t>
        <a:bodyPr/>
        <a:lstStyle/>
        <a:p>
          <a:endParaRPr lang="ru-RU"/>
        </a:p>
      </dgm:t>
    </dgm:pt>
    <dgm:pt modelId="{46EC77EB-D884-49C1-A94D-BAE95F4FB812}" type="pres">
      <dgm:prSet presAssocID="{6F4B1D4A-B9BD-4B9E-812A-DBEA603C8500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09A1897C-BD0E-477C-9566-568A1697FA80}" type="pres">
      <dgm:prSet presAssocID="{CED3E561-46FC-45CD-A8E5-7C2F08B09F87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50F5BB-7E0D-4C34-9739-A504247165C9}" type="pres">
      <dgm:prSet presAssocID="{D87BC8CA-B60D-4F45-8805-01FD699BB0A6}" presName="sibTrans" presStyleLbl="sibTrans2D1" presStyleIdx="2" presStyleCnt="5"/>
      <dgm:spPr/>
      <dgm:t>
        <a:bodyPr/>
        <a:lstStyle/>
        <a:p>
          <a:endParaRPr lang="ru-RU"/>
        </a:p>
      </dgm:t>
    </dgm:pt>
    <dgm:pt modelId="{73F3CFC5-42E2-4692-9C22-86580B347957}" type="pres">
      <dgm:prSet presAssocID="{D87BC8CA-B60D-4F45-8805-01FD699BB0A6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3DC2285B-9FED-4520-8BE0-B728335EB7A9}" type="pres">
      <dgm:prSet presAssocID="{9D691870-49C2-4FD6-A37F-12F80088250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0713CC-398A-4ACA-8CC3-81650CDC1B69}" type="pres">
      <dgm:prSet presAssocID="{F578E3A6-71AD-4859-98A6-569606D5E10D}" presName="sibTrans" presStyleLbl="sibTrans2D1" presStyleIdx="3" presStyleCnt="5"/>
      <dgm:spPr/>
      <dgm:t>
        <a:bodyPr/>
        <a:lstStyle/>
        <a:p>
          <a:endParaRPr lang="ru-RU"/>
        </a:p>
      </dgm:t>
    </dgm:pt>
    <dgm:pt modelId="{5A81E543-61AB-4B32-A3D7-93E682B8AEAE}" type="pres">
      <dgm:prSet presAssocID="{F578E3A6-71AD-4859-98A6-569606D5E10D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6E57DE33-F4D1-49A7-B9FD-E187BFE0708C}" type="pres">
      <dgm:prSet presAssocID="{2A95F2AD-25F6-4F20-B253-DFE2545C4A2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8DAB78-225E-4B07-8BB0-9BB91A3E9436}" type="pres">
      <dgm:prSet presAssocID="{235664D0-6C42-4707-B86B-748AE16DE3DA}" presName="sibTrans" presStyleLbl="sibTrans2D1" presStyleIdx="4" presStyleCnt="5"/>
      <dgm:spPr/>
      <dgm:t>
        <a:bodyPr/>
        <a:lstStyle/>
        <a:p>
          <a:endParaRPr lang="ru-RU"/>
        </a:p>
      </dgm:t>
    </dgm:pt>
    <dgm:pt modelId="{6AECEF8D-FA57-43AB-8097-33088C2E1737}" type="pres">
      <dgm:prSet presAssocID="{235664D0-6C42-4707-B86B-748AE16DE3DA}" presName="connectorText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FDC24C44-82BB-40E8-8844-131A07F4320A}" type="presOf" srcId="{6F4B1D4A-B9BD-4B9E-812A-DBEA603C8500}" destId="{C70F518F-AC3B-46F5-A522-4A37465A96D1}" srcOrd="0" destOrd="0" presId="urn:microsoft.com/office/officeart/2005/8/layout/cycle2"/>
    <dgm:cxn modelId="{1256E65C-2406-4AC0-991A-7EF210F4143A}" type="presOf" srcId="{235664D0-6C42-4707-B86B-748AE16DE3DA}" destId="{6AECEF8D-FA57-43AB-8097-33088C2E1737}" srcOrd="1" destOrd="0" presId="urn:microsoft.com/office/officeart/2005/8/layout/cycle2"/>
    <dgm:cxn modelId="{61CEB20D-E765-400F-A07E-809A7D45F4D5}" type="presOf" srcId="{F578E3A6-71AD-4859-98A6-569606D5E10D}" destId="{5A81E543-61AB-4B32-A3D7-93E682B8AEAE}" srcOrd="1" destOrd="0" presId="urn:microsoft.com/office/officeart/2005/8/layout/cycle2"/>
    <dgm:cxn modelId="{CF4299F3-A0CB-4940-84E9-BC87E19FE4BD}" type="presOf" srcId="{F578E3A6-71AD-4859-98A6-569606D5E10D}" destId="{D20713CC-398A-4ACA-8CC3-81650CDC1B69}" srcOrd="0" destOrd="0" presId="urn:microsoft.com/office/officeart/2005/8/layout/cycle2"/>
    <dgm:cxn modelId="{6B5A8985-CA2A-459B-BB48-B4CED54A1778}" srcId="{CCE90649-4F69-4605-8258-FCD377939CE6}" destId="{CED3E561-46FC-45CD-A8E5-7C2F08B09F87}" srcOrd="2" destOrd="0" parTransId="{3B54785C-9677-45A5-993D-D9E54DC0A05D}" sibTransId="{D87BC8CA-B60D-4F45-8805-01FD699BB0A6}"/>
    <dgm:cxn modelId="{24A9F9A3-3FB5-490B-B70B-2A7CED58A021}" srcId="{CCE90649-4F69-4605-8258-FCD377939CE6}" destId="{9D691870-49C2-4FD6-A37F-12F800882504}" srcOrd="3" destOrd="0" parTransId="{4372B5E2-1F7C-48DA-9EEF-14EC0CF31507}" sibTransId="{F578E3A6-71AD-4859-98A6-569606D5E10D}"/>
    <dgm:cxn modelId="{2BD137BE-6490-4CC3-92A3-49BB79C0CF47}" srcId="{CCE90649-4F69-4605-8258-FCD377939CE6}" destId="{2A95F2AD-25F6-4F20-B253-DFE2545C4A29}" srcOrd="4" destOrd="0" parTransId="{11C6F214-4E1F-4155-A878-BE5DD61CFF6E}" sibTransId="{235664D0-6C42-4707-B86B-748AE16DE3DA}"/>
    <dgm:cxn modelId="{78A66F12-691B-4B8B-9E05-3374CA2B6C55}" srcId="{CCE90649-4F69-4605-8258-FCD377939CE6}" destId="{B5DF0262-7560-4CA5-A754-AE373394A248}" srcOrd="0" destOrd="0" parTransId="{9E26EF22-DE19-45CD-B901-EE388956EACA}" sibTransId="{1BACC8F4-7299-4EE3-B83E-24ABE4371427}"/>
    <dgm:cxn modelId="{320995CD-E653-431E-8217-61459F35E34D}" srcId="{CCE90649-4F69-4605-8258-FCD377939CE6}" destId="{0669BD22-E349-4224-9180-8CB95102C2EA}" srcOrd="1" destOrd="0" parTransId="{625FC762-325F-4A77-B206-1192514A3D2D}" sibTransId="{6F4B1D4A-B9BD-4B9E-812A-DBEA603C8500}"/>
    <dgm:cxn modelId="{FBD5B26F-7E94-4033-BB6E-19C9FE75A591}" type="presOf" srcId="{9D691870-49C2-4FD6-A37F-12F800882504}" destId="{3DC2285B-9FED-4520-8BE0-B728335EB7A9}" srcOrd="0" destOrd="0" presId="urn:microsoft.com/office/officeart/2005/8/layout/cycle2"/>
    <dgm:cxn modelId="{453D70FB-FCBD-4BD6-9D8E-D8D36EB1CDE1}" type="presOf" srcId="{CED3E561-46FC-45CD-A8E5-7C2F08B09F87}" destId="{09A1897C-BD0E-477C-9566-568A1697FA80}" srcOrd="0" destOrd="0" presId="urn:microsoft.com/office/officeart/2005/8/layout/cycle2"/>
    <dgm:cxn modelId="{2F16C085-73EC-456D-9D4C-ED9A63FABE9C}" type="presOf" srcId="{B5DF0262-7560-4CA5-A754-AE373394A248}" destId="{3D162B02-3AE3-491B-8544-8F553866CAEC}" srcOrd="0" destOrd="0" presId="urn:microsoft.com/office/officeart/2005/8/layout/cycle2"/>
    <dgm:cxn modelId="{C79D39C4-2D12-4474-9178-4EF967329039}" type="presOf" srcId="{D87BC8CA-B60D-4F45-8805-01FD699BB0A6}" destId="{73F3CFC5-42E2-4692-9C22-86580B347957}" srcOrd="1" destOrd="0" presId="urn:microsoft.com/office/officeart/2005/8/layout/cycle2"/>
    <dgm:cxn modelId="{8C6186F7-EBBB-4E8B-92B6-6589D11DC586}" type="presOf" srcId="{6F4B1D4A-B9BD-4B9E-812A-DBEA603C8500}" destId="{46EC77EB-D884-49C1-A94D-BAE95F4FB812}" srcOrd="1" destOrd="0" presId="urn:microsoft.com/office/officeart/2005/8/layout/cycle2"/>
    <dgm:cxn modelId="{17E0C404-A90D-40E6-B041-9A7DE0E5E3D1}" type="presOf" srcId="{D87BC8CA-B60D-4F45-8805-01FD699BB0A6}" destId="{6350F5BB-7E0D-4C34-9739-A504247165C9}" srcOrd="0" destOrd="0" presId="urn:microsoft.com/office/officeart/2005/8/layout/cycle2"/>
    <dgm:cxn modelId="{E998628F-E72E-4B7B-894E-57474C72771D}" type="presOf" srcId="{1BACC8F4-7299-4EE3-B83E-24ABE4371427}" destId="{0B734A7E-FD1E-4F5B-B701-19034BDA367E}" srcOrd="0" destOrd="0" presId="urn:microsoft.com/office/officeart/2005/8/layout/cycle2"/>
    <dgm:cxn modelId="{9EFB5773-3454-47EE-BC92-94C8A2765A07}" type="presOf" srcId="{0669BD22-E349-4224-9180-8CB95102C2EA}" destId="{028F446E-98E4-4635-8D8E-B68480497A26}" srcOrd="0" destOrd="0" presId="urn:microsoft.com/office/officeart/2005/8/layout/cycle2"/>
    <dgm:cxn modelId="{F4322129-A415-426E-85BC-EEC9348743AD}" type="presOf" srcId="{CCE90649-4F69-4605-8258-FCD377939CE6}" destId="{0EEC8C76-D00D-43D2-A319-2718EF0822E9}" srcOrd="0" destOrd="0" presId="urn:microsoft.com/office/officeart/2005/8/layout/cycle2"/>
    <dgm:cxn modelId="{BFB4253B-53AC-4418-AF0E-347318C8AEA2}" type="presOf" srcId="{1BACC8F4-7299-4EE3-B83E-24ABE4371427}" destId="{11A28447-FAB5-4884-AD39-21C6E6C41F57}" srcOrd="1" destOrd="0" presId="urn:microsoft.com/office/officeart/2005/8/layout/cycle2"/>
    <dgm:cxn modelId="{8641EB1F-B2DE-4544-9385-E39352B54F9D}" type="presOf" srcId="{2A95F2AD-25F6-4F20-B253-DFE2545C4A29}" destId="{6E57DE33-F4D1-49A7-B9FD-E187BFE0708C}" srcOrd="0" destOrd="0" presId="urn:microsoft.com/office/officeart/2005/8/layout/cycle2"/>
    <dgm:cxn modelId="{0D557BB5-F41B-46F8-A3AE-D42D318A4D14}" type="presOf" srcId="{235664D0-6C42-4707-B86B-748AE16DE3DA}" destId="{FC8DAB78-225E-4B07-8BB0-9BB91A3E9436}" srcOrd="0" destOrd="0" presId="urn:microsoft.com/office/officeart/2005/8/layout/cycle2"/>
    <dgm:cxn modelId="{A7252228-F783-492B-B64C-D62105138C45}" type="presParOf" srcId="{0EEC8C76-D00D-43D2-A319-2718EF0822E9}" destId="{3D162B02-3AE3-491B-8544-8F553866CAEC}" srcOrd="0" destOrd="0" presId="urn:microsoft.com/office/officeart/2005/8/layout/cycle2"/>
    <dgm:cxn modelId="{6E6654F9-AB2E-4C2F-A948-2ECFD0F5A609}" type="presParOf" srcId="{0EEC8C76-D00D-43D2-A319-2718EF0822E9}" destId="{0B734A7E-FD1E-4F5B-B701-19034BDA367E}" srcOrd="1" destOrd="0" presId="urn:microsoft.com/office/officeart/2005/8/layout/cycle2"/>
    <dgm:cxn modelId="{A8F64E6A-5003-4D11-8197-0C7FF17AFE0B}" type="presParOf" srcId="{0B734A7E-FD1E-4F5B-B701-19034BDA367E}" destId="{11A28447-FAB5-4884-AD39-21C6E6C41F57}" srcOrd="0" destOrd="0" presId="urn:microsoft.com/office/officeart/2005/8/layout/cycle2"/>
    <dgm:cxn modelId="{D93B7054-7BB3-4C1F-BA65-3A974FC5633D}" type="presParOf" srcId="{0EEC8C76-D00D-43D2-A319-2718EF0822E9}" destId="{028F446E-98E4-4635-8D8E-B68480497A26}" srcOrd="2" destOrd="0" presId="urn:microsoft.com/office/officeart/2005/8/layout/cycle2"/>
    <dgm:cxn modelId="{F9EEDD76-61BE-4E41-A28D-BF9BA723E1BA}" type="presParOf" srcId="{0EEC8C76-D00D-43D2-A319-2718EF0822E9}" destId="{C70F518F-AC3B-46F5-A522-4A37465A96D1}" srcOrd="3" destOrd="0" presId="urn:microsoft.com/office/officeart/2005/8/layout/cycle2"/>
    <dgm:cxn modelId="{667A47BF-4BF6-4BD1-8044-8E3E88EC0EBD}" type="presParOf" srcId="{C70F518F-AC3B-46F5-A522-4A37465A96D1}" destId="{46EC77EB-D884-49C1-A94D-BAE95F4FB812}" srcOrd="0" destOrd="0" presId="urn:microsoft.com/office/officeart/2005/8/layout/cycle2"/>
    <dgm:cxn modelId="{9CC3E2B2-8B0A-481B-B0E1-4F0CB89BB2E9}" type="presParOf" srcId="{0EEC8C76-D00D-43D2-A319-2718EF0822E9}" destId="{09A1897C-BD0E-477C-9566-568A1697FA80}" srcOrd="4" destOrd="0" presId="urn:microsoft.com/office/officeart/2005/8/layout/cycle2"/>
    <dgm:cxn modelId="{6FFD125D-B8BE-45E9-BA7E-EA7B1A695FB0}" type="presParOf" srcId="{0EEC8C76-D00D-43D2-A319-2718EF0822E9}" destId="{6350F5BB-7E0D-4C34-9739-A504247165C9}" srcOrd="5" destOrd="0" presId="urn:microsoft.com/office/officeart/2005/8/layout/cycle2"/>
    <dgm:cxn modelId="{44328799-1F59-404B-8A04-0F5D572F9F6D}" type="presParOf" srcId="{6350F5BB-7E0D-4C34-9739-A504247165C9}" destId="{73F3CFC5-42E2-4692-9C22-86580B347957}" srcOrd="0" destOrd="0" presId="urn:microsoft.com/office/officeart/2005/8/layout/cycle2"/>
    <dgm:cxn modelId="{9B46F647-7247-4EC7-838B-ECFDF887273A}" type="presParOf" srcId="{0EEC8C76-D00D-43D2-A319-2718EF0822E9}" destId="{3DC2285B-9FED-4520-8BE0-B728335EB7A9}" srcOrd="6" destOrd="0" presId="urn:microsoft.com/office/officeart/2005/8/layout/cycle2"/>
    <dgm:cxn modelId="{7B1C0ED3-1FC7-4EF7-93FE-72B36B223E5B}" type="presParOf" srcId="{0EEC8C76-D00D-43D2-A319-2718EF0822E9}" destId="{D20713CC-398A-4ACA-8CC3-81650CDC1B69}" srcOrd="7" destOrd="0" presId="urn:microsoft.com/office/officeart/2005/8/layout/cycle2"/>
    <dgm:cxn modelId="{71347C3D-CBF2-494A-8A04-942E0B9C54BB}" type="presParOf" srcId="{D20713CC-398A-4ACA-8CC3-81650CDC1B69}" destId="{5A81E543-61AB-4B32-A3D7-93E682B8AEAE}" srcOrd="0" destOrd="0" presId="urn:microsoft.com/office/officeart/2005/8/layout/cycle2"/>
    <dgm:cxn modelId="{CA2DD381-5B3E-47E2-9371-EDE36805931C}" type="presParOf" srcId="{0EEC8C76-D00D-43D2-A319-2718EF0822E9}" destId="{6E57DE33-F4D1-49A7-B9FD-E187BFE0708C}" srcOrd="8" destOrd="0" presId="urn:microsoft.com/office/officeart/2005/8/layout/cycle2"/>
    <dgm:cxn modelId="{DA70FAD4-0394-470D-A3DD-DC858BD023C3}" type="presParOf" srcId="{0EEC8C76-D00D-43D2-A319-2718EF0822E9}" destId="{FC8DAB78-225E-4B07-8BB0-9BB91A3E9436}" srcOrd="9" destOrd="0" presId="urn:microsoft.com/office/officeart/2005/8/layout/cycle2"/>
    <dgm:cxn modelId="{9F1A741D-C7B2-4B62-8A82-AFAA7B8C52A9}" type="presParOf" srcId="{FC8DAB78-225E-4B07-8BB0-9BB91A3E9436}" destId="{6AECEF8D-FA57-43AB-8097-33088C2E173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162B02-3AE3-491B-8544-8F553866CAEC}">
      <dsp:nvSpPr>
        <dsp:cNvPr id="0" name=""/>
        <dsp:cNvSpPr/>
      </dsp:nvSpPr>
      <dsp:spPr>
        <a:xfrm>
          <a:off x="3812123" y="2280"/>
          <a:ext cx="1807620" cy="18076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Проблема</a:t>
          </a:r>
          <a:endParaRPr lang="ru-RU" sz="2000" kern="1200" dirty="0"/>
        </a:p>
      </dsp:txBody>
      <dsp:txXfrm>
        <a:off x="4076843" y="267000"/>
        <a:ext cx="1278180" cy="1278180"/>
      </dsp:txXfrm>
    </dsp:sp>
    <dsp:sp modelId="{0B734A7E-FD1E-4F5B-B701-19034BDA367E}">
      <dsp:nvSpPr>
        <dsp:cNvPr id="0" name=""/>
        <dsp:cNvSpPr/>
      </dsp:nvSpPr>
      <dsp:spPr>
        <a:xfrm rot="2160000">
          <a:off x="5562359" y="1390194"/>
          <a:ext cx="479463" cy="6100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5576094" y="1469935"/>
        <a:ext cx="335624" cy="366044"/>
      </dsp:txXfrm>
    </dsp:sp>
    <dsp:sp modelId="{028F446E-98E4-4635-8D8E-B68480497A26}">
      <dsp:nvSpPr>
        <dsp:cNvPr id="0" name=""/>
        <dsp:cNvSpPr/>
      </dsp:nvSpPr>
      <dsp:spPr>
        <a:xfrm>
          <a:off x="6006394" y="1596511"/>
          <a:ext cx="1807620" cy="18076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Проектирование (планирование</a:t>
          </a:r>
          <a:r>
            <a:rPr lang="ru-RU" sz="1300" kern="1200" dirty="0" smtClean="0"/>
            <a:t>) </a:t>
          </a:r>
          <a:endParaRPr lang="ru-RU" sz="1300" kern="1200" dirty="0"/>
        </a:p>
      </dsp:txBody>
      <dsp:txXfrm>
        <a:off x="6271114" y="1861231"/>
        <a:ext cx="1278180" cy="1278180"/>
      </dsp:txXfrm>
    </dsp:sp>
    <dsp:sp modelId="{C70F518F-AC3B-46F5-A522-4A37465A96D1}">
      <dsp:nvSpPr>
        <dsp:cNvPr id="0" name=""/>
        <dsp:cNvSpPr/>
      </dsp:nvSpPr>
      <dsp:spPr>
        <a:xfrm rot="6480000">
          <a:off x="6255597" y="3472141"/>
          <a:ext cx="479463" cy="6100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 rot="10800000">
        <a:off x="6349741" y="3525755"/>
        <a:ext cx="335624" cy="366044"/>
      </dsp:txXfrm>
    </dsp:sp>
    <dsp:sp modelId="{09A1897C-BD0E-477C-9566-568A1697FA80}">
      <dsp:nvSpPr>
        <dsp:cNvPr id="0" name=""/>
        <dsp:cNvSpPr/>
      </dsp:nvSpPr>
      <dsp:spPr>
        <a:xfrm>
          <a:off x="5168257" y="4176032"/>
          <a:ext cx="1807620" cy="18076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Поиск </a:t>
          </a:r>
          <a:r>
            <a:rPr lang="ru-RU" sz="2000" kern="1200" dirty="0" err="1" smtClean="0"/>
            <a:t>информа</a:t>
          </a:r>
          <a:r>
            <a:rPr lang="ru-RU" sz="2000" kern="1200" dirty="0" smtClean="0"/>
            <a:t>-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/>
            <a:t>ции</a:t>
          </a:r>
          <a:endParaRPr lang="ru-RU" sz="2000" kern="1200" dirty="0"/>
        </a:p>
      </dsp:txBody>
      <dsp:txXfrm>
        <a:off x="5432977" y="4440752"/>
        <a:ext cx="1278180" cy="1278180"/>
      </dsp:txXfrm>
    </dsp:sp>
    <dsp:sp modelId="{6350F5BB-7E0D-4C34-9739-A504247165C9}">
      <dsp:nvSpPr>
        <dsp:cNvPr id="0" name=""/>
        <dsp:cNvSpPr/>
      </dsp:nvSpPr>
      <dsp:spPr>
        <a:xfrm rot="10800000">
          <a:off x="4489771" y="4774806"/>
          <a:ext cx="479463" cy="6100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 rot="10800000">
        <a:off x="4633610" y="4896820"/>
        <a:ext cx="335624" cy="366044"/>
      </dsp:txXfrm>
    </dsp:sp>
    <dsp:sp modelId="{3DC2285B-9FED-4520-8BE0-B728335EB7A9}">
      <dsp:nvSpPr>
        <dsp:cNvPr id="0" name=""/>
        <dsp:cNvSpPr/>
      </dsp:nvSpPr>
      <dsp:spPr>
        <a:xfrm>
          <a:off x="2455988" y="4176032"/>
          <a:ext cx="1807620" cy="18076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Продукт</a:t>
          </a:r>
          <a:endParaRPr lang="ru-RU" sz="2000" kern="1200" dirty="0"/>
        </a:p>
      </dsp:txBody>
      <dsp:txXfrm>
        <a:off x="2720708" y="4440752"/>
        <a:ext cx="1278180" cy="1278180"/>
      </dsp:txXfrm>
    </dsp:sp>
    <dsp:sp modelId="{D20713CC-398A-4ACA-8CC3-81650CDC1B69}">
      <dsp:nvSpPr>
        <dsp:cNvPr id="0" name=""/>
        <dsp:cNvSpPr/>
      </dsp:nvSpPr>
      <dsp:spPr>
        <a:xfrm rot="15120000">
          <a:off x="2705192" y="3497952"/>
          <a:ext cx="479463" cy="6100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 rot="10800000">
        <a:off x="2799336" y="3688366"/>
        <a:ext cx="335624" cy="366044"/>
      </dsp:txXfrm>
    </dsp:sp>
    <dsp:sp modelId="{6E57DE33-F4D1-49A7-B9FD-E187BFE0708C}">
      <dsp:nvSpPr>
        <dsp:cNvPr id="0" name=""/>
        <dsp:cNvSpPr/>
      </dsp:nvSpPr>
      <dsp:spPr>
        <a:xfrm>
          <a:off x="1617851" y="1596511"/>
          <a:ext cx="1807620" cy="18076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Презента-</a:t>
          </a:r>
          <a:r>
            <a:rPr lang="ru-RU" sz="2000" kern="1200" dirty="0" err="1" smtClean="0"/>
            <a:t>ция</a:t>
          </a:r>
          <a:endParaRPr lang="ru-RU" sz="2000" kern="1200" dirty="0"/>
        </a:p>
      </dsp:txBody>
      <dsp:txXfrm>
        <a:off x="1882571" y="1861231"/>
        <a:ext cx="1278180" cy="1278180"/>
      </dsp:txXfrm>
    </dsp:sp>
    <dsp:sp modelId="{FC8DAB78-225E-4B07-8BB0-9BB91A3E9436}">
      <dsp:nvSpPr>
        <dsp:cNvPr id="0" name=""/>
        <dsp:cNvSpPr/>
      </dsp:nvSpPr>
      <dsp:spPr>
        <a:xfrm rot="19440000">
          <a:off x="3368088" y="1406146"/>
          <a:ext cx="479463" cy="6100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3381823" y="1570433"/>
        <a:ext cx="335624" cy="3660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5BA578-45A5-4481-A840-449FB87E4F1A}" type="datetimeFigureOut">
              <a:rPr lang="ru-RU" smtClean="0"/>
              <a:t>пн 22.01.18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70110C-5B84-4D0C-BCFE-B3AC9BB679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6582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Технология – это инструмент, которым нужно овладеть. Уровни: от узнавания( </a:t>
            </a:r>
            <a:r>
              <a:rPr lang="ru-RU" dirty="0" err="1" smtClean="0"/>
              <a:t>В.П.Беспалько</a:t>
            </a:r>
            <a:r>
              <a:rPr lang="ru-RU" dirty="0" smtClean="0"/>
              <a:t>) до творческого применения.</a:t>
            </a:r>
          </a:p>
          <a:p>
            <a:r>
              <a:rPr lang="ru-RU" dirty="0" smtClean="0"/>
              <a:t>(Крылова. Специфика индивидуального подхода к каждому воспитаннику.)</a:t>
            </a:r>
          </a:p>
          <a:p>
            <a:endParaRPr lang="ru-RU" dirty="0" smtClean="0"/>
          </a:p>
          <a:p>
            <a:r>
              <a:rPr lang="ru-RU" dirty="0" smtClean="0"/>
              <a:t>Технология Д.с.-</a:t>
            </a:r>
            <a:r>
              <a:rPr lang="ru-RU" dirty="0" err="1" smtClean="0"/>
              <a:t>д.р</a:t>
            </a:r>
            <a:r>
              <a:rPr lang="ru-RU" dirty="0" smtClean="0"/>
              <a:t>. – научный проект внедрения программы в практику с заранее заданными показателями эффективности- или «драматургия» целостного педагогического процесса содействия развитию и саморазвитию каждого ребенка как неповторимой индивидуальности.</a:t>
            </a:r>
          </a:p>
          <a:p>
            <a:endParaRPr lang="ru-RU" dirty="0" smtClean="0"/>
          </a:p>
          <a:p>
            <a:r>
              <a:rPr lang="ru-RU" dirty="0" smtClean="0"/>
              <a:t>Технологии/методики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0110C-5B84-4D0C-BCFE-B3AC9BB6794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7456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Картотека опытов, дневники наблюдений (подгрупповая, индивидуальная работа)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0110C-5B84-4D0C-BCFE-B3AC9BB6794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32713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0110C-5B84-4D0C-BCFE-B3AC9BB6794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2821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0110C-5B84-4D0C-BCFE-B3AC9BB6794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10835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Может быть подборка фотографий, видеозаписей из жизни группы (индивидуальная, подгрупповая работа….)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0110C-5B84-4D0C-BCFE-B3AC9BB67940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06762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dirty="0" smtClean="0"/>
              <a:t>Оказание помощи в период адаптации- коммуникативные игры, развлечения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dirty="0" smtClean="0"/>
              <a:t>Учет интересов детей группы (шашки, шахматы, запись детских вопросов, сочиненных стихов, забавных высказываний и пр.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dirty="0" smtClean="0"/>
              <a:t>Выставка работ ребенка (или фото газета..)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dirty="0" smtClean="0"/>
              <a:t>Запись рассказов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dirty="0" smtClean="0"/>
              <a:t>Коллекционирование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dirty="0" smtClean="0"/>
              <a:t>Организация дней рождений…..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0110C-5B84-4D0C-BCFE-B3AC9BB67940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4862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Важно </a:t>
            </a:r>
            <a:r>
              <a:rPr lang="ru-RU" dirty="0" err="1" smtClean="0"/>
              <a:t>придти</a:t>
            </a:r>
            <a:r>
              <a:rPr lang="ru-RU" dirty="0" smtClean="0"/>
              <a:t> в первый класс с умением </a:t>
            </a:r>
            <a:r>
              <a:rPr lang="ru-RU" dirty="0" err="1" smtClean="0"/>
              <a:t>самопрезентации</a:t>
            </a:r>
            <a:r>
              <a:rPr lang="ru-RU" dirty="0" smtClean="0"/>
              <a:t>. В начале учебного года привлечь родителей…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0110C-5B84-4D0C-BCFE-B3AC9BB67940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557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интернете большое количество шаблонов. Договориться с родителями о содержании страниц, а оформление они согласовывают со своим ребенком.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0110C-5B84-4D0C-BCFE-B3AC9BB67940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6996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7 видов игр.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0110C-5B84-4D0C-BCFE-B3AC9BB67940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45174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 аналогии </a:t>
            </a:r>
            <a:r>
              <a:rPr lang="ru-RU" dirty="0" err="1" smtClean="0"/>
              <a:t>Бисероплетение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0110C-5B84-4D0C-BCFE-B3AC9BB67940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681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Пишем приложение к своей программе на полгода с января по июнь. Описываем технологию в выбранном направлении . Название. Цель. Этапы работы.  Ссылки на авторов или интернет ресурсы. В планах выделяем формы работы с детьми.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0110C-5B84-4D0C-BCFE-B3AC9BB6794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54779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ru-RU" dirty="0" smtClean="0"/>
              <a:t>При выборе технологий/методик опираемся на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dirty="0" smtClean="0"/>
              <a:t>ориентиры ( применение знаний, проявление индивидуальности: анализ поведения других и себя, ..)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dirty="0" smtClean="0"/>
              <a:t>Особенности детей группы (речь, взаимодействие, адаптация…)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0110C-5B84-4D0C-BCFE-B3AC9BB6794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5934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Для каждой используемой технологии/методики определяем цель (для чего…, для кого…Ссылки на авторов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0110C-5B84-4D0C-BCFE-B3AC9BB6794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2322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Картотеки, перечень нестандартного оборудования (привлечение родителей, старших дошкольников…)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0110C-5B84-4D0C-BCFE-B3AC9BB6794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168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Картотеки можно скачать. Дополнить своими упражнениями и играми, указать себя как разработчика материалов, хорошо бы подобрать картинки и схемы для детей + фото детей своей группы выполняющих игры и упражнения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0110C-5B84-4D0C-BCFE-B3AC9BB6794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78275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Анализ детских интересов.. На полгода спланировать несколько проектов (коротких по времени)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0110C-5B84-4D0C-BCFE-B3AC9BB6794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4017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Папка на каждый проект (для передачи другой группе в конце года, с условием пополнения материала. Указать авторов)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0110C-5B84-4D0C-BCFE-B3AC9BB6794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8130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Цель: формирование у дошкольников способности устанавливать причинно-следственные и временные связи между предметами и явлениями, самостоятельно и творчески находить способы решения проблемы на основе логических алгоритмов, вырабатывать суждения и умозаключения, удовлетворяя детскую природную любознательность.</a:t>
            </a:r>
          </a:p>
          <a:p>
            <a:r>
              <a:rPr lang="ru-RU" dirty="0" err="1" smtClean="0"/>
              <a:t>Н.М.Короткова</a:t>
            </a:r>
            <a:r>
              <a:rPr lang="ru-RU" dirty="0" smtClean="0"/>
              <a:t>, </a:t>
            </a:r>
            <a:r>
              <a:rPr lang="ru-RU" dirty="0" err="1" smtClean="0"/>
              <a:t>А.И.Иванова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0110C-5B84-4D0C-BCFE-B3AC9BB6794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547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1404A-5273-44A6-9E9E-26B2E51096DE}" type="datetimeFigureOut">
              <a:rPr lang="ru-RU" smtClean="0"/>
              <a:t>пн 22.01.18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5E408-F1AC-4E53-95D3-04FF14579B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28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1404A-5273-44A6-9E9E-26B2E51096DE}" type="datetimeFigureOut">
              <a:rPr lang="ru-RU" smtClean="0"/>
              <a:t>пн 22.01.18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5E408-F1AC-4E53-95D3-04FF14579B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059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1404A-5273-44A6-9E9E-26B2E51096DE}" type="datetimeFigureOut">
              <a:rPr lang="ru-RU" smtClean="0"/>
              <a:t>пн 22.01.18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5E408-F1AC-4E53-95D3-04FF14579B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110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1404A-5273-44A6-9E9E-26B2E51096DE}" type="datetimeFigureOut">
              <a:rPr lang="ru-RU" smtClean="0"/>
              <a:t>пн 22.01.18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5E408-F1AC-4E53-95D3-04FF14579B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21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1404A-5273-44A6-9E9E-26B2E51096DE}" type="datetimeFigureOut">
              <a:rPr lang="ru-RU" smtClean="0"/>
              <a:t>пн 22.01.18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5E408-F1AC-4E53-95D3-04FF14579B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3407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1404A-5273-44A6-9E9E-26B2E51096DE}" type="datetimeFigureOut">
              <a:rPr lang="ru-RU" smtClean="0"/>
              <a:t>пн 22.01.18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5E408-F1AC-4E53-95D3-04FF14579B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55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1404A-5273-44A6-9E9E-26B2E51096DE}" type="datetimeFigureOut">
              <a:rPr lang="ru-RU" smtClean="0"/>
              <a:t>пн 22.01.18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5E408-F1AC-4E53-95D3-04FF14579B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4477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1404A-5273-44A6-9E9E-26B2E51096DE}" type="datetimeFigureOut">
              <a:rPr lang="ru-RU" smtClean="0"/>
              <a:t>пн 22.01.18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5E408-F1AC-4E53-95D3-04FF14579B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02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1404A-5273-44A6-9E9E-26B2E51096DE}" type="datetimeFigureOut">
              <a:rPr lang="ru-RU" smtClean="0"/>
              <a:t>пн 22.01.18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5E408-F1AC-4E53-95D3-04FF14579B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857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1404A-5273-44A6-9E9E-26B2E51096DE}" type="datetimeFigureOut">
              <a:rPr lang="ru-RU" smtClean="0"/>
              <a:t>пн 22.01.18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5E408-F1AC-4E53-95D3-04FF14579B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4859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1404A-5273-44A6-9E9E-26B2E51096DE}" type="datetimeFigureOut">
              <a:rPr lang="ru-RU" smtClean="0"/>
              <a:t>пн 22.01.18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5E408-F1AC-4E53-95D3-04FF14579B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198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1404A-5273-44A6-9E9E-26B2E51096DE}" type="datetimeFigureOut">
              <a:rPr lang="ru-RU" smtClean="0"/>
              <a:t>пн 22.01.18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5E408-F1AC-4E53-95D3-04FF14579B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016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Современные образовательные технологии в ДОУ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Консультация для воспитателей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9906" y="3997730"/>
            <a:ext cx="5402094" cy="2860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5330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5643" y="0"/>
            <a:ext cx="11782358" cy="7004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</a:rPr>
              <a:t>Технология исследовательской деятельности </a:t>
            </a:r>
          </a:p>
          <a:p>
            <a:endParaRPr lang="ru-RU" sz="3200" dirty="0" smtClean="0"/>
          </a:p>
          <a:p>
            <a:r>
              <a:rPr lang="ru-RU" sz="3200" dirty="0" smtClean="0"/>
              <a:t>Задача: сформировать у дошкольников основные ключевые компетенции, способность к исследовательскому типу мышления.</a:t>
            </a:r>
          </a:p>
          <a:p>
            <a:r>
              <a:rPr lang="ru-RU" sz="3200" dirty="0" smtClean="0"/>
              <a:t>Формы работы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/>
              <a:t>Эвристические беседы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/>
              <a:t>Постановка и решение вопросов проблемного характера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/>
              <a:t>Наблюдения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/>
              <a:t>Моделирование (создание моделей об изменениях в неживой природе)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/>
              <a:t>Опыты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/>
              <a:t>Эксперименты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/>
              <a:t>Дидактические обучающие игры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6726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8561" y="389107"/>
            <a:ext cx="113813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Чем исследовательская деятельность отличается от проектной деятельности?</a:t>
            </a:r>
          </a:p>
          <a:p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08562" y="1556426"/>
            <a:ext cx="1112844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3200" dirty="0" smtClean="0"/>
              <a:t>Исследование – процесс выработки новых знаний, один из видов познавательной деятельности человека.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08560" y="2723745"/>
            <a:ext cx="11128444" cy="9922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/>
              <a:t>Исследование не предполагает создания какого-нибудь заранее планируемого объекта.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08560" y="4105072"/>
            <a:ext cx="102487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Таким образом, </a:t>
            </a:r>
            <a:r>
              <a:rPr lang="ru-RU" sz="3600" dirty="0" smtClean="0">
                <a:solidFill>
                  <a:srgbClr val="7030A0"/>
                </a:solidFill>
              </a:rPr>
              <a:t>исследование</a:t>
            </a:r>
            <a:r>
              <a:rPr lang="ru-RU" sz="3600" dirty="0" smtClean="0"/>
              <a:t> – бескорыстный поиск истины или неизвестного,</a:t>
            </a:r>
          </a:p>
          <a:p>
            <a:r>
              <a:rPr lang="ru-RU" sz="3600" dirty="0" smtClean="0"/>
              <a:t>а </a:t>
            </a:r>
            <a:r>
              <a:rPr lang="ru-RU" sz="3600" dirty="0" smtClean="0">
                <a:solidFill>
                  <a:srgbClr val="7030A0"/>
                </a:solidFill>
              </a:rPr>
              <a:t>проектирование</a:t>
            </a:r>
            <a:r>
              <a:rPr lang="ru-RU" sz="3600" dirty="0" smtClean="0"/>
              <a:t> – решение определенной, ясно осознаваемой задачи.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1052923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2570" y="214008"/>
            <a:ext cx="112882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Содержание познавательно-исследовательской деятельности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3" name="Блок-схема: альтернативный процесс 2"/>
          <p:cNvSpPr/>
          <p:nvPr/>
        </p:nvSpPr>
        <p:spPr>
          <a:xfrm>
            <a:off x="0" y="972767"/>
            <a:ext cx="4455268" cy="233463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Опыты</a:t>
            </a:r>
          </a:p>
          <a:p>
            <a:pPr algn="ctr"/>
            <a:r>
              <a:rPr lang="ru-RU" sz="3600" dirty="0" smtClean="0"/>
              <a:t>(экспериментирование)</a:t>
            </a:r>
            <a:endParaRPr lang="ru-RU" dirty="0"/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0" y="3754877"/>
            <a:ext cx="4455268" cy="247082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Коллекционирование</a:t>
            </a:r>
          </a:p>
          <a:p>
            <a:pPr algn="ctr"/>
            <a:r>
              <a:rPr lang="ru-RU" sz="3200" b="1" dirty="0" smtClean="0"/>
              <a:t>(классификационная</a:t>
            </a:r>
          </a:p>
          <a:p>
            <a:pPr algn="ctr"/>
            <a:r>
              <a:rPr lang="ru-RU" sz="3200" b="1" dirty="0" smtClean="0"/>
              <a:t>работа)</a:t>
            </a:r>
            <a:endParaRPr lang="ru-RU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863830" y="972767"/>
            <a:ext cx="573931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/>
              <a:t>Состояние и превращение вещества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/>
              <a:t>Движение воздуха, воды.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/>
              <a:t>Свойства почвы и минералов.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/>
              <a:t>Условия жизни растений.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5097294" y="3754877"/>
            <a:ext cx="646161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/>
              <a:t>Виды растений.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/>
              <a:t>Виды животных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/>
              <a:t>Виды строительных сооружений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/>
              <a:t>Виды транспорта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/>
              <a:t>Виды профессий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07636632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альтернативный процесс 2"/>
          <p:cNvSpPr/>
          <p:nvPr/>
        </p:nvSpPr>
        <p:spPr>
          <a:xfrm>
            <a:off x="0" y="972767"/>
            <a:ext cx="4455268" cy="233463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Путешествие по карте</a:t>
            </a:r>
            <a:endParaRPr lang="ru-RU" sz="3600" b="1" dirty="0"/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0" y="3838597"/>
            <a:ext cx="4455268" cy="247082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Путешествие по «реке времени»</a:t>
            </a:r>
            <a:endParaRPr lang="ru-RU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844374" y="155643"/>
            <a:ext cx="715955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/>
              <a:t>Стороны света.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/>
              <a:t>Рельефы местности.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/>
              <a:t>Природные ландшафты и их обитатели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/>
              <a:t>Части света, их природные и культурные «метки» – символы.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4649822" y="3754877"/>
            <a:ext cx="69090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/>
              <a:t>Прошлое и настоящее человечества (историческое время) в «метках» материальной цивилизации (например, Египет – пирамиды).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/>
              <a:t>История жилища и благоустройства.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8005651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11284"/>
            <a:ext cx="9144000" cy="6546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23386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7472" y="155643"/>
            <a:ext cx="1116735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Интерактивная технология ИКТ.</a:t>
            </a:r>
          </a:p>
          <a:p>
            <a:r>
              <a:rPr lang="ru-RU" sz="2800" dirty="0" smtClean="0"/>
              <a:t>Использование ИКТ является одним из эффективных способов повышения мотивации и индивидуализации обучения детей, развития у них творческих способностей и создания благоприятного эмоционального фона, а также позволяет перейти от объяснительно-иллюстрированного способа обучения к деятельностному, при котором ребенок принимает активное участие в данной деятельности. Это способствует осознанному усвоению новых знаний. Обучение для детей становится более привлекательным и захватывающим. В работе с интерактивной доской у детей развиваются все психические процессы: внимание, мышление, память; речь, а также мелкая моторика. У старшего дошкольника лучше развито непроизвольное внимание, которое становится более концентрированным, когда ему интересно, изучаемый материал отличается наглядностью, яркостью, вызывает у ребенка положительные эмоции.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553639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50587" y="583660"/>
            <a:ext cx="997645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3600" b="1" dirty="0" smtClean="0">
                <a:solidFill>
                  <a:srgbClr val="7030A0"/>
                </a:solidFill>
              </a:rPr>
              <a:t>Личностно ориентированные технологии</a:t>
            </a:r>
          </a:p>
          <a:p>
            <a:r>
              <a:rPr lang="ru-RU" sz="3600" dirty="0" smtClean="0"/>
              <a:t>Задачи: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 smtClean="0"/>
              <a:t>Гуманистическая направленность содержания деятельности ДОУ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 smtClean="0"/>
              <a:t>Обеспечение комфортных, бесконфликтных и безопасных условий развития личности ребенка, реализация её природных потенциалов, индивидуальный подход к воспитанникам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1830936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5489" y="466928"/>
            <a:ext cx="105447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7030A0"/>
                </a:solidFill>
              </a:rPr>
              <a:t>Технология портфолио дошкольника</a:t>
            </a:r>
            <a:endParaRPr lang="ru-RU" sz="3200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051703"/>
            <a:ext cx="11965021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Портфолио – это копилка личных достижений ребенка в разнообразных видах деятельности, его успехов,</a:t>
            </a:r>
          </a:p>
          <a:p>
            <a:r>
              <a:rPr lang="ru-RU" sz="2000" dirty="0" smtClean="0"/>
              <a:t>положительных эмоций, возможность еще раз пережить приятные моменты своей жизни,</a:t>
            </a:r>
          </a:p>
          <a:p>
            <a:r>
              <a:rPr lang="ru-RU" sz="2000" dirty="0" smtClean="0"/>
              <a:t>это своеобразный маршрут развития ребенка.</a:t>
            </a:r>
          </a:p>
          <a:p>
            <a:r>
              <a:rPr lang="ru-RU" sz="2000" dirty="0" smtClean="0"/>
              <a:t>Существует ряд функций портфолио: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Диагностическая (фиксирует изменения и рост за определенный период времени),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Содержательная (раскрывает весь спектр выполняемых работ),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Рейтинговая (показывает диапазон умений и навыков ребенка) и др.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000" dirty="0"/>
          </a:p>
          <a:p>
            <a:r>
              <a:rPr lang="ru-RU" sz="2000" dirty="0" smtClean="0"/>
              <a:t>Портфолио позволяет осуществить индивидуальный подход к каждому ребенку и предполагает активное</a:t>
            </a:r>
          </a:p>
          <a:p>
            <a:r>
              <a:rPr lang="ru-RU" sz="2000" dirty="0" smtClean="0"/>
              <a:t>участие родителей в его составлении. Родители дают разрешение на опубликование в портфолио</a:t>
            </a:r>
          </a:p>
          <a:p>
            <a:r>
              <a:rPr lang="ru-RU" sz="2000" dirty="0" smtClean="0"/>
              <a:t>личных данных ребенка (антропометрические и психологические особенности). Портфолио ведется в течение всего времени пребывания ребенка в ДОУ и вручается при выпуске из детского сада как</a:t>
            </a:r>
          </a:p>
          <a:p>
            <a:r>
              <a:rPr lang="ru-RU" sz="2000" dirty="0" smtClean="0"/>
              <a:t>подарок самому ребенку и его семье.</a:t>
            </a:r>
          </a:p>
        </p:txBody>
      </p:sp>
    </p:spTree>
    <p:extLst>
      <p:ext uri="{BB962C8B-B14F-4D97-AF65-F5344CB8AC3E}">
        <p14:creationId xmlns:p14="http://schemas.microsoft.com/office/powerpoint/2010/main" val="373043049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1" r="1897" b="7479"/>
          <a:stretch/>
        </p:blipFill>
        <p:spPr>
          <a:xfrm>
            <a:off x="0" y="1"/>
            <a:ext cx="5344161" cy="685799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7040" y="1"/>
            <a:ext cx="666496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6141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2192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7030A0"/>
                </a:solidFill>
              </a:rPr>
              <a:t>Игровая технология</a:t>
            </a:r>
          </a:p>
          <a:p>
            <a:pPr algn="ctr"/>
            <a:r>
              <a:rPr lang="ru-RU" sz="2400" dirty="0" smtClean="0"/>
              <a:t>Игра – вид деятельности в ситуациях, направленных на воссоздание и усвоение общественного опыта, в котором складывается и совершенствуется</a:t>
            </a:r>
          </a:p>
          <a:p>
            <a:pPr algn="ctr"/>
            <a:r>
              <a:rPr lang="ru-RU" sz="2400" dirty="0" smtClean="0"/>
              <a:t>самоуправление поведением.</a:t>
            </a:r>
          </a:p>
          <a:p>
            <a:r>
              <a:rPr lang="ru-RU" sz="2400" dirty="0" smtClean="0"/>
              <a:t>Игровая деятельность выполняет функции: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Развлекательную ( развлечь, воодушевить, пробудить интерес);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Самореализацию в игре как полигоне человеческой практики;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Игротерапевтическую  (преодоление различных трудностей, возникающих в других видах жизнедеятельности);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Коммуникативную (освоение диалектики общения);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Диагностическую (выявление отклонений от нормального поведения, самопознание в процессе игры);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Коррекции (внесение позитивных изменений в структуру личностных показателей)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Межнациональной коммуникации (усвоение единых для всех людей социально-культурных ценностей);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Социализации (включение в систему общественных отношений, усвоение норм человеческого общежития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94409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18808" y="895155"/>
            <a:ext cx="11673192" cy="5054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Педагогическая технология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- это совокупность психолого-педагогических установок, определяющих специальный набор и компоновку форм, методов, способов, приёмов обучения, воспитательных средств; она есть организационно - методический инструментарий педагогического процесса 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Б.Т.Лихачёв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«Любая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деятельность может быть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технологией, либо искусством.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Искусство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основано на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интуиции, технология на науке.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искусства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 начинается, технологией заканчивается,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чтобы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затем все началось сначала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.»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 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В.П.Беспалько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 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Можно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много видеть, читать, можно кое-что вообразить, но чтобы сделать - необходимо уметь, а умение дается только изучением техники. М. Горький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1171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31520"/>
            <a:ext cx="120015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</a:rPr>
              <a:t>ТРИЗ (теория решения изобретательских задач).</a:t>
            </a:r>
          </a:p>
          <a:p>
            <a:r>
              <a:rPr lang="ru-RU" sz="3200" dirty="0" smtClean="0"/>
              <a:t>Цель: развитие с одной стороны таких качеств мышления, как гибкость, подвижность, системность, диалектичность,</a:t>
            </a:r>
          </a:p>
          <a:p>
            <a:r>
              <a:rPr lang="ru-RU" sz="3200" dirty="0" smtClean="0"/>
              <a:t>а с другой стороны поисковой активности, стремления к новизне, развитие речи и творческого воображения.</a:t>
            </a:r>
          </a:p>
          <a:p>
            <a:r>
              <a:rPr lang="ru-RU" sz="3200" dirty="0" smtClean="0"/>
              <a:t>Основная задача: привить ребенку радость творческих открытий.</a:t>
            </a:r>
          </a:p>
        </p:txBody>
      </p:sp>
    </p:spTree>
    <p:extLst>
      <p:ext uri="{BB962C8B-B14F-4D97-AF65-F5344CB8AC3E}">
        <p14:creationId xmlns:p14="http://schemas.microsoft.com/office/powerpoint/2010/main" val="31558759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7907"/>
            <a:ext cx="3657599" cy="5355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9400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900" y="1051560"/>
            <a:ext cx="1052510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sz="3200" b="1" dirty="0">
                <a:solidFill>
                  <a:srgbClr val="7030A0"/>
                </a:solidFill>
              </a:rPr>
              <a:t>Технология оригами</a:t>
            </a:r>
          </a:p>
          <a:p>
            <a:endParaRPr lang="ru-RU" dirty="0" smtClean="0"/>
          </a:p>
          <a:p>
            <a:r>
              <a:rPr lang="ru-RU" sz="3200" dirty="0" err="1" smtClean="0"/>
              <a:t>З.А.Богатеева</a:t>
            </a:r>
            <a:r>
              <a:rPr lang="ru-RU" sz="3200" dirty="0" smtClean="0"/>
              <a:t> </a:t>
            </a:r>
          </a:p>
          <a:p>
            <a:r>
              <a:rPr lang="ru-RU" sz="3200" dirty="0" smtClean="0"/>
              <a:t>Цель: Развитие интеллектуальных способностей дошкольников, точности и координации движений, </a:t>
            </a:r>
          </a:p>
          <a:p>
            <a:r>
              <a:rPr lang="ru-RU" sz="3200" dirty="0" smtClean="0"/>
              <a:t>Произвольности психических процессов, повышение эффективности обучаемости на основе</a:t>
            </a:r>
          </a:p>
          <a:p>
            <a:r>
              <a:rPr lang="ru-RU" sz="3200" dirty="0" smtClean="0"/>
              <a:t>Яркого эмоционального самовыражения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69881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6712" y="1195387"/>
            <a:ext cx="3838575" cy="446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8611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17123" y="1011677"/>
            <a:ext cx="1077824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Содержание Основной образовательной программы ДО</a:t>
            </a:r>
          </a:p>
          <a:p>
            <a:r>
              <a:rPr lang="ru-RU" sz="3200" dirty="0" smtClean="0"/>
              <a:t>обеспечивает развитие по следующим направлениям</a:t>
            </a:r>
          </a:p>
          <a:p>
            <a:r>
              <a:rPr lang="ru-RU" sz="3200" dirty="0" smtClean="0"/>
              <a:t>(образовательным областям):</a:t>
            </a:r>
          </a:p>
          <a:p>
            <a:endParaRPr lang="ru-RU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rgbClr val="0070C0"/>
                </a:solidFill>
              </a:rPr>
              <a:t>социально-коммуникативное развитие,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rgbClr val="0070C0"/>
                </a:solidFill>
              </a:rPr>
              <a:t>познавательное развитие,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rgbClr val="0070C0"/>
                </a:solidFill>
              </a:rPr>
              <a:t>речевое развитие,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rgbClr val="0070C0"/>
                </a:solidFill>
              </a:rPr>
              <a:t>художественно-эстетическое развитие,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rgbClr val="0070C0"/>
                </a:solidFill>
              </a:rPr>
              <a:t>физическое развитие.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6351439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77821" y="0"/>
            <a:ext cx="1219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Стандарт дошкольного образования не предусматривает проведение аттестации детей при освоении</a:t>
            </a:r>
            <a:r>
              <a:rPr lang="ru-RU" sz="2800" dirty="0"/>
              <a:t> </a:t>
            </a:r>
            <a:r>
              <a:rPr lang="ru-RU" sz="2800" dirty="0" smtClean="0"/>
              <a:t>ими </a:t>
            </a:r>
            <a:r>
              <a:rPr lang="ru-RU" sz="2800" dirty="0"/>
              <a:t>образовательных </a:t>
            </a:r>
            <a:r>
              <a:rPr lang="ru-RU" sz="2800" dirty="0" smtClean="0"/>
              <a:t>программ, а</a:t>
            </a:r>
          </a:p>
          <a:p>
            <a:r>
              <a:rPr lang="ru-RU" sz="2800" dirty="0" smtClean="0"/>
              <a:t>требования к результатам представлены в виде целевых ориентиров: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11285" y="1384996"/>
            <a:ext cx="10817158" cy="640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Любознательность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11283" y="2140085"/>
            <a:ext cx="10817158" cy="5707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Уверенность в своих силах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11286" y="2825769"/>
            <a:ext cx="10817157" cy="5803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Положительное отношение к себе и другим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11283" y="3521051"/>
            <a:ext cx="10817157" cy="685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Инициативность и самостоятельность ребенка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11286" y="4321636"/>
            <a:ext cx="10817156" cy="6952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Активное взаимодействие со сверстниками и взрослыми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11283" y="5131820"/>
            <a:ext cx="10817157" cy="8005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Способность ребенка к фантазии, воображению, творчеству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11283" y="6082897"/>
            <a:ext cx="10817157" cy="6780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Способность к волевым усилиям и принятию самостоятельных решений и другие</a:t>
            </a:r>
            <a:endParaRPr lang="ru-RU" sz="2800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681" y="1384995"/>
            <a:ext cx="3540865" cy="2821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7987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8686" y="696686"/>
            <a:ext cx="1111434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</a:rPr>
              <a:t>Современные образовательные технологии в ДОУ</a:t>
            </a:r>
          </a:p>
          <a:p>
            <a:endParaRPr lang="ru-RU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600" dirty="0" smtClean="0"/>
              <a:t>здоровье сберегающие;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600" dirty="0" smtClean="0"/>
              <a:t>проектной деятельности: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600" dirty="0" smtClean="0"/>
              <a:t>исследовательской деятельности;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600" dirty="0" smtClean="0"/>
              <a:t>информационно-коммуникационные;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600" dirty="0" smtClean="0"/>
              <a:t>личностно-ориентированные;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600" dirty="0" smtClean="0"/>
              <a:t>портфолио дошкольника и воспитателя;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600" dirty="0" smtClean="0"/>
              <a:t>игровая технология;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600" dirty="0" smtClean="0"/>
              <a:t> «ТРИЗ» и др.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9300989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6674" y="1"/>
            <a:ext cx="1074870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err="1" smtClean="0">
                <a:solidFill>
                  <a:srgbClr val="7030A0"/>
                </a:solidFill>
              </a:rPr>
              <a:t>Здоровьесберегающие</a:t>
            </a:r>
            <a:r>
              <a:rPr lang="ru-RU" sz="2400" b="1" dirty="0" smtClean="0">
                <a:solidFill>
                  <a:srgbClr val="7030A0"/>
                </a:solidFill>
              </a:rPr>
              <a:t> образовательные технологии</a:t>
            </a:r>
            <a:r>
              <a:rPr lang="ru-RU" sz="2400" dirty="0" smtClean="0"/>
              <a:t>.</a:t>
            </a:r>
          </a:p>
          <a:p>
            <a:endParaRPr lang="ru-RU" sz="2400" dirty="0" smtClean="0"/>
          </a:p>
          <a:p>
            <a:r>
              <a:rPr lang="ru-RU" sz="2400" dirty="0" smtClean="0"/>
              <a:t>Это, прежде всего, технологии воспитания </a:t>
            </a:r>
            <a:r>
              <a:rPr lang="ru-RU" sz="2400" dirty="0" err="1" smtClean="0"/>
              <a:t>валеологической</a:t>
            </a:r>
            <a:r>
              <a:rPr lang="ru-RU" sz="2400" dirty="0" smtClean="0"/>
              <a:t> культуры или культуры здоровья дошкольников.</a:t>
            </a:r>
          </a:p>
          <a:p>
            <a:r>
              <a:rPr lang="ru-RU" sz="2400" dirty="0" smtClean="0"/>
              <a:t>Цель этих технологий – становление осознанного отношения ребенка к здоровью и жизни человека, накопление знаний о здоровье и развитие умения оберегать, поддерживать и сохранять его, обретение </a:t>
            </a:r>
            <a:r>
              <a:rPr lang="ru-RU" sz="2400" dirty="0" err="1" smtClean="0"/>
              <a:t>валеологической</a:t>
            </a:r>
            <a:r>
              <a:rPr lang="ru-RU" sz="2400" dirty="0" smtClean="0"/>
              <a:t> компетентности, позволяющей дошкольнику самостоятельно и эффективно решать задачи здорового образа жизни и безопасного поведения, задачи, связанные с оказанием элементарной медицинской, психологической самопомощи и помощи.</a:t>
            </a:r>
          </a:p>
          <a:p>
            <a:endParaRPr lang="ru-RU" sz="2400" dirty="0"/>
          </a:p>
          <a:p>
            <a:r>
              <a:rPr lang="ru-RU" sz="2400" dirty="0" smtClean="0"/>
              <a:t>«Цель: обеспечить ребенку в условиях комплексной информатизации образования возможность сохранения здоровья, сформировать необходимые знания, умения и навыки не только общеобразовательного характера, но и здорового образа жизни, научить использовать полученные знания в повседневной жизни.» (</a:t>
            </a:r>
            <a:r>
              <a:rPr lang="ru-RU" sz="2400" dirty="0" err="1" smtClean="0"/>
              <a:t>Н.Н.Ефименко</a:t>
            </a:r>
            <a:r>
              <a:rPr lang="ru-RU" sz="2400" dirty="0" smtClean="0"/>
              <a:t>)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877231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028033"/>
              </p:ext>
            </p:extLst>
          </p:nvPr>
        </p:nvGraphicFramePr>
        <p:xfrm>
          <a:off x="176465" y="0"/>
          <a:ext cx="11871156" cy="6936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7052">
                  <a:extLst>
                    <a:ext uri="{9D8B030D-6E8A-4147-A177-3AD203B41FA5}">
                      <a16:colId xmlns:a16="http://schemas.microsoft.com/office/drawing/2014/main" val="3104582477"/>
                    </a:ext>
                  </a:extLst>
                </a:gridCol>
                <a:gridCol w="3957052">
                  <a:extLst>
                    <a:ext uri="{9D8B030D-6E8A-4147-A177-3AD203B41FA5}">
                      <a16:colId xmlns:a16="http://schemas.microsoft.com/office/drawing/2014/main" val="365749282"/>
                    </a:ext>
                  </a:extLst>
                </a:gridCol>
                <a:gridCol w="3957052">
                  <a:extLst>
                    <a:ext uri="{9D8B030D-6E8A-4147-A177-3AD203B41FA5}">
                      <a16:colId xmlns:a16="http://schemas.microsoft.com/office/drawing/2014/main" val="1462152627"/>
                    </a:ext>
                  </a:extLst>
                </a:gridCol>
              </a:tblGrid>
              <a:tr h="758757">
                <a:tc gridSpan="3"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Современные здоровье сберегающие технологии</a:t>
                      </a:r>
                      <a:endParaRPr lang="ru-RU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6368934"/>
                  </a:ext>
                </a:extLst>
              </a:tr>
              <a:tr h="832156">
                <a:tc>
                  <a:txBody>
                    <a:bodyPr/>
                    <a:lstStyle/>
                    <a:p>
                      <a:r>
                        <a:rPr lang="ru-RU" sz="2000" b="0" dirty="0" smtClean="0"/>
                        <a:t>Технология обучения здоровому образу жизни</a:t>
                      </a:r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/>
                        <a:t>Технология стимулирования и сохранения здоровья</a:t>
                      </a:r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/>
                        <a:t>Коррекционные технологии</a:t>
                      </a:r>
                      <a:endParaRPr lang="ru-RU" sz="20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5417196"/>
                  </a:ext>
                </a:extLst>
              </a:tr>
              <a:tr h="560335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Утренняя гимнастика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Динамические паузы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Сказкотерапия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7475297"/>
                  </a:ext>
                </a:extLst>
              </a:tr>
              <a:tr h="57945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Физкультурные занятия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Релаксация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Цветотерапия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5436030"/>
                  </a:ext>
                </a:extLst>
              </a:tr>
              <a:tr h="842947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Самомассаж, игровой массаж по </a:t>
                      </a:r>
                      <a:r>
                        <a:rPr lang="ru-RU" sz="2000" dirty="0" err="1" smtClean="0"/>
                        <a:t>А.Уманской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Подвижные и спортивные игры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Технология музыкального воздействия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1759499"/>
                  </a:ext>
                </a:extLst>
              </a:tr>
              <a:tr h="717901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Спортивные развлечения, праздники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Пальчиковая гимнастика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Артикуляционная гимнастика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488526"/>
                  </a:ext>
                </a:extLst>
              </a:tr>
              <a:tr h="1003894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Совместные мероприятия с родителями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Гимнастика для глаз, зрительная гимнастика </a:t>
                      </a:r>
                      <a:r>
                        <a:rPr lang="ru-RU" sz="2000" dirty="0" err="1" smtClean="0"/>
                        <a:t>В.Ф.Базарного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Психогимнастика</a:t>
                      </a:r>
                      <a:r>
                        <a:rPr lang="ru-RU" sz="2000" dirty="0" smtClean="0"/>
                        <a:t> по методике </a:t>
                      </a:r>
                      <a:r>
                        <a:rPr lang="ru-RU" sz="2000" dirty="0" err="1" smtClean="0"/>
                        <a:t>М.И.Чистяковой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4069797"/>
                  </a:ext>
                </a:extLst>
              </a:tr>
              <a:tr h="593388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Точечный массаж (</a:t>
                      </a:r>
                      <a:r>
                        <a:rPr lang="ru-RU" sz="2000" dirty="0" err="1" smtClean="0"/>
                        <a:t>А.А.Уманская</a:t>
                      </a:r>
                      <a:r>
                        <a:rPr lang="ru-RU" sz="2000" dirty="0" smtClean="0"/>
                        <a:t>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Бодрящая гимнастика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6977407"/>
                  </a:ext>
                </a:extLst>
              </a:tr>
              <a:tr h="389106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Ритмопластика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4353580"/>
                  </a:ext>
                </a:extLst>
              </a:tr>
              <a:tr h="651491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Дыхательная гимнастика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35969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08513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468" y="643467"/>
            <a:ext cx="1180253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Проектная технология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sz="3200" dirty="0" smtClean="0"/>
              <a:t>Задача: развитие и обогащение социально-личностного опыта через вовлечение детей в сферу межличностного взаимодействия путем игровых, экскурсионных, познавательных, конструктивных учебных проектов.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7152167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76133" y="253999"/>
            <a:ext cx="59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</a:rPr>
              <a:t>Проект – это «пять П»</a:t>
            </a:r>
            <a:endParaRPr lang="ru-RU" sz="3600" b="1" dirty="0">
              <a:solidFill>
                <a:srgbClr val="7030A0"/>
              </a:solidFill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641832267"/>
              </p:ext>
            </p:extLst>
          </p:nvPr>
        </p:nvGraphicFramePr>
        <p:xfrm>
          <a:off x="2031999" y="719666"/>
          <a:ext cx="9431867" cy="5985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Овал 4"/>
          <p:cNvSpPr/>
          <p:nvPr/>
        </p:nvSpPr>
        <p:spPr>
          <a:xfrm>
            <a:off x="5520267" y="2523067"/>
            <a:ext cx="2438400" cy="24553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Портфолио проекта – папка в которой собраны все рабочие материалы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2815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</TotalTime>
  <Words>1454</Words>
  <Application>Microsoft Office PowerPoint</Application>
  <PresentationFormat>Широкоэкранный</PresentationFormat>
  <Paragraphs>205</Paragraphs>
  <Slides>23</Slides>
  <Notes>18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Тема Office</vt:lpstr>
      <vt:lpstr>Современные образовательные технологии в ДОУ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образовательные технологии в ДОУ</dc:title>
  <dc:creator>User</dc:creator>
  <cp:lastModifiedBy>User</cp:lastModifiedBy>
  <cp:revision>55</cp:revision>
  <dcterms:created xsi:type="dcterms:W3CDTF">2018-01-20T15:23:48Z</dcterms:created>
  <dcterms:modified xsi:type="dcterms:W3CDTF">2018-01-22T09:23:32Z</dcterms:modified>
</cp:coreProperties>
</file>